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6" r:id="rId3"/>
    <p:sldId id="258" r:id="rId4"/>
    <p:sldId id="264" r:id="rId5"/>
    <p:sldId id="265" r:id="rId6"/>
    <p:sldId id="266" r:id="rId7"/>
    <p:sldId id="259" r:id="rId8"/>
    <p:sldId id="267" r:id="rId9"/>
    <p:sldId id="260" r:id="rId10"/>
    <p:sldId id="261" r:id="rId11"/>
    <p:sldId id="268" r:id="rId12"/>
    <p:sldId id="262" r:id="rId13"/>
    <p:sldId id="269" r:id="rId14"/>
    <p:sldId id="270" r:id="rId15"/>
    <p:sldId id="271" r:id="rId16"/>
    <p:sldId id="280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6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75" d="100"/>
          <a:sy n="75" d="100"/>
        </p:scale>
        <p:origin x="-2064" y="-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53B62-61D7-754A-91C4-4330E7DA0D28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6F9DC-8768-4447-868A-A6337EA6F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2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6F9DC-8768-4447-868A-A6337EA6FB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4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6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5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9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43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80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7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3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6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0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A9DB4-4B0C-C349-BB06-B96BB7A06C03}" type="datetimeFigureOut">
              <a:rPr lang="en-US" smtClean="0"/>
              <a:t>27/06/19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1073D-4E0D-7F46-8C83-E60C7C8469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79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usical-u.com/learn/exploring-common-chord-progressions/" TargetMode="Externa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79" y="3295106"/>
            <a:ext cx="5813080" cy="2901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745" y="1971288"/>
            <a:ext cx="4232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WELCOME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905" y="1263091"/>
            <a:ext cx="8218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Composing Workshop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3485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98370"/>
            <a:ext cx="9144000" cy="244464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31004" y="364292"/>
            <a:ext cx="4252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6000" b="1" dirty="0" err="1">
                <a:solidFill>
                  <a:schemeClr val="accent6">
                    <a:lumMod val="50000"/>
                  </a:schemeClr>
                </a:solidFill>
              </a:rPr>
              <a:t>Garageband</a:t>
            </a:r>
            <a:endParaRPr lang="en-US" sz="6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2357" y="1749287"/>
            <a:ext cx="718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following workshop uses </a:t>
            </a:r>
            <a:r>
              <a:rPr lang="en-US" b="1" dirty="0" err="1"/>
              <a:t>Garageband</a:t>
            </a:r>
            <a:r>
              <a:rPr lang="en-US" b="1" dirty="0"/>
              <a:t> to create a music composition.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9250" y="4308459"/>
            <a:ext cx="6766659" cy="1146175"/>
            <a:chOff x="539750" y="2994935"/>
            <a:chExt cx="6766659" cy="1146175"/>
          </a:xfrm>
        </p:grpSpPr>
        <p:sp>
          <p:nvSpPr>
            <p:cNvPr id="5" name="TextBox 4"/>
            <p:cNvSpPr txBox="1"/>
            <p:nvPr/>
          </p:nvSpPr>
          <p:spPr>
            <a:xfrm>
              <a:off x="539750" y="3238500"/>
              <a:ext cx="67666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STEP 2</a:t>
              </a:r>
            </a:p>
            <a:p>
              <a:r>
                <a:rPr lang="en-US" dirty="0"/>
                <a:t>Click the                         icon from the Dock at the bottom of the screen.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9075" y="2994935"/>
              <a:ext cx="1146175" cy="114617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191" y="-98370"/>
            <a:ext cx="1847657" cy="18476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250" y="2533414"/>
            <a:ext cx="8509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</a:t>
            </a:r>
          </a:p>
          <a:p>
            <a:r>
              <a:rPr lang="en-US" dirty="0"/>
              <a:t>Download the </a:t>
            </a:r>
            <a:r>
              <a:rPr lang="en-US" b="1" dirty="0"/>
              <a:t>file ‘</a:t>
            </a:r>
            <a:r>
              <a:rPr lang="en-US" b="1" dirty="0" err="1"/>
              <a:t>Garageband</a:t>
            </a:r>
            <a:r>
              <a:rPr lang="en-US" b="1" dirty="0"/>
              <a:t> Tutorial: How To Make A Basic Track’ </a:t>
            </a:r>
            <a:r>
              <a:rPr lang="en-US" dirty="0"/>
              <a:t>to your computer.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tr-TR" dirty="0"/>
              <a:t>Y</a:t>
            </a:r>
            <a:r>
              <a:rPr lang="en-GB" dirty="0" err="1"/>
              <a:t>ou</a:t>
            </a:r>
            <a:r>
              <a:rPr lang="en-GB" dirty="0"/>
              <a:t> can now choose to follow this worksheet</a:t>
            </a:r>
            <a:r>
              <a:rPr lang="mr-IN" dirty="0"/>
              <a:t>……</a:t>
            </a:r>
            <a:r>
              <a:rPr lang="en-GB" dirty="0"/>
              <a:t>.or follow the video tutorial.</a:t>
            </a:r>
          </a:p>
          <a:p>
            <a:r>
              <a:rPr lang="en-GB" dirty="0"/>
              <a:t>      (use your headphones)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9249" y="5822573"/>
            <a:ext cx="7994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00:15secs into the video tutorial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r>
              <a:rPr lang="en-GB" dirty="0">
                <a:solidFill>
                  <a:srgbClr val="FF0000"/>
                </a:solidFill>
              </a:rPr>
              <a:t> is really the beginning of the workshop.</a:t>
            </a:r>
          </a:p>
        </p:txBody>
      </p:sp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98370"/>
            <a:ext cx="9144000" cy="2119202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26400" y="449419"/>
            <a:ext cx="7559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The Chord Progression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0726" y="1379955"/>
            <a:ext cx="824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section helps you get a chord sequence down for the basis of your composition.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2578873"/>
            <a:ext cx="80352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Piano?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rgbClr val="984807"/>
                </a:solidFill>
              </a:rPr>
              <a:t>2. Explore a chord sequence (for 4 bars).</a:t>
            </a:r>
          </a:p>
          <a:p>
            <a:pPr marL="285750" indent="-285750">
              <a:buFontTx/>
              <a:buChar char="-"/>
            </a:pPr>
            <a:r>
              <a:rPr lang="en-US" dirty="0"/>
              <a:t> explore the chords you like the sound of</a:t>
            </a:r>
          </a:p>
          <a:p>
            <a:r>
              <a:rPr lang="mr-IN" dirty="0"/>
              <a:t>…</a:t>
            </a:r>
            <a:r>
              <a:rPr lang="en-GB" dirty="0"/>
              <a:t>.you do not need  to try and copy the chords used in the video. </a:t>
            </a:r>
            <a:r>
              <a:rPr lang="en-GB" b="1" dirty="0"/>
              <a:t>Explore your own!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9250" y="2020832"/>
            <a:ext cx="441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00:15 </a:t>
            </a:r>
            <a:r>
              <a:rPr lang="mr-IN" sz="2800" dirty="0">
                <a:solidFill>
                  <a:srgbClr val="FF0000"/>
                </a:solidFill>
              </a:rPr>
              <a:t>–</a:t>
            </a:r>
            <a:r>
              <a:rPr lang="en-US" sz="2800" dirty="0">
                <a:solidFill>
                  <a:srgbClr val="FF0000"/>
                </a:solidFill>
              </a:rPr>
              <a:t> 4:50 Video reference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008" y="5798315"/>
            <a:ext cx="7225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Y</a:t>
            </a:r>
            <a:r>
              <a:rPr lang="en-US" dirty="0" err="1"/>
              <a:t>ou</a:t>
            </a:r>
            <a:r>
              <a:rPr lang="en-US" dirty="0"/>
              <a:t> might want to explore some common progressions\;</a:t>
            </a:r>
          </a:p>
          <a:p>
            <a:r>
              <a:rPr lang="en-US" dirty="0">
                <a:hlinkClick r:id="rId2"/>
              </a:rPr>
              <a:t>https://www.musical-u.com/learn/exploring-common-chord-progressions/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3226" y="4694104"/>
            <a:ext cx="17876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  V  vi   IV</a:t>
            </a:r>
          </a:p>
          <a:p>
            <a:r>
              <a:rPr lang="en-US" sz="3200" dirty="0"/>
              <a:t>C G Am 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39392" y="4936247"/>
            <a:ext cx="12624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(C </a:t>
            </a:r>
            <a:r>
              <a:rPr lang="en-US" sz="2800" b="1" dirty="0" err="1"/>
              <a:t>Maj</a:t>
            </a:r>
            <a:r>
              <a:rPr lang="en-US" sz="2800" b="1" dirty="0"/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0" y="74509"/>
            <a:ext cx="1424711" cy="14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4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BE0DAC7-349E-7D49-BC78-2D31E873A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387" y="248514"/>
            <a:ext cx="4150759" cy="3204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DDDFA8D-F1B3-3C4D-B0A5-1BEA05F5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68" y="248514"/>
            <a:ext cx="3801165" cy="2888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61B569F-5060-1B47-B91F-8886AC757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68" y="3137399"/>
            <a:ext cx="3708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4731" y="332954"/>
            <a:ext cx="46273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The Bass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5334" y="1351429"/>
            <a:ext cx="84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section helps you get a Bass line down for the chord progression you have chosen.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2578873"/>
            <a:ext cx="8749060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Bass or Synth bass?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a Bass line for the chords in your progression(for 4 bars).</a:t>
            </a:r>
          </a:p>
          <a:p>
            <a:pPr marL="285750" indent="-285750">
              <a:buFontTx/>
              <a:buChar char="-"/>
            </a:pPr>
            <a:r>
              <a:rPr lang="en-US" dirty="0"/>
              <a:t> explore the </a:t>
            </a:r>
            <a:r>
              <a:rPr lang="en-US" b="1" dirty="0"/>
              <a:t>ROOT notes </a:t>
            </a:r>
            <a:r>
              <a:rPr lang="en-US" dirty="0"/>
              <a:t>for the chords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notes in a triad (3 note) chord</a:t>
            </a:r>
            <a:r>
              <a:rPr lang="mr-IN" dirty="0"/>
              <a:t>…</a:t>
            </a:r>
            <a:r>
              <a:rPr lang="en-GB" dirty="0"/>
              <a:t>will these work?</a:t>
            </a:r>
            <a:endParaRPr lang="en-US" dirty="0"/>
          </a:p>
          <a:p>
            <a:endParaRPr lang="en-US" dirty="0"/>
          </a:p>
          <a:p>
            <a:r>
              <a:rPr lang="mr-IN" dirty="0"/>
              <a:t>…</a:t>
            </a:r>
            <a:r>
              <a:rPr lang="en-GB" dirty="0"/>
              <a:t>.you do not need  to try and copy the notes used in the video. </a:t>
            </a:r>
            <a:r>
              <a:rPr lang="en-GB" b="1" dirty="0"/>
              <a:t>Explore your own!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2974" y="2088391"/>
            <a:ext cx="4312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5:25 </a:t>
            </a:r>
            <a:r>
              <a:rPr lang="mr-IN" sz="2800" dirty="0">
                <a:solidFill>
                  <a:srgbClr val="FF0000"/>
                </a:solidFill>
              </a:rPr>
              <a:t>–</a:t>
            </a:r>
            <a:r>
              <a:rPr lang="en-US" sz="2800" dirty="0">
                <a:solidFill>
                  <a:srgbClr val="FF0000"/>
                </a:solidFill>
              </a:rPr>
              <a:t> 7:62  Video reference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734">
            <a:off x="779620" y="-994369"/>
            <a:ext cx="3010578" cy="30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3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54731" y="332954"/>
            <a:ext cx="4707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The Lead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6471" y="1351429"/>
            <a:ext cx="811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section helps you get a Lead down for the chord progression you have chosen.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637343"/>
            <a:ext cx="909500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Synth Lead sound?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a Lead line that seems to fit the chords in your progression.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 explore the </a:t>
            </a:r>
            <a:r>
              <a:rPr lang="en-US" b="1" dirty="0"/>
              <a:t>LEAD notes </a:t>
            </a:r>
            <a:r>
              <a:rPr lang="en-US" dirty="0"/>
              <a:t>for the chords </a:t>
            </a:r>
            <a:r>
              <a:rPr lang="en-US" b="1" dirty="0"/>
              <a:t>and explore the scale.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notes in the scale you are using</a:t>
            </a:r>
            <a:r>
              <a:rPr lang="mr-IN" dirty="0"/>
              <a:t>…</a:t>
            </a:r>
            <a:r>
              <a:rPr lang="en-GB" dirty="0"/>
              <a:t>.do these work?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mr-IN" dirty="0"/>
              <a:t>…</a:t>
            </a:r>
            <a:r>
              <a:rPr lang="en-GB" dirty="0"/>
              <a:t>.you do not need  to try and copy the notes used in the video. Explore your own!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2974" y="2612331"/>
            <a:ext cx="449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7:02 </a:t>
            </a:r>
            <a:r>
              <a:rPr lang="mr-IN" sz="2800" dirty="0">
                <a:solidFill>
                  <a:srgbClr val="FF0000"/>
                </a:solidFill>
              </a:rPr>
              <a:t>–</a:t>
            </a:r>
            <a:r>
              <a:rPr lang="en-US" sz="2800" dirty="0">
                <a:solidFill>
                  <a:srgbClr val="FF0000"/>
                </a:solidFill>
              </a:rPr>
              <a:t> 10:10  Video reference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48011">
            <a:off x="-157821" y="180182"/>
            <a:ext cx="1625036" cy="16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0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53442" y="332954"/>
            <a:ext cx="38639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The ‘Beats’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1804" y="1348617"/>
            <a:ext cx="5365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Get the ‘Beats’ down for the composition so far.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628" y="3637343"/>
            <a:ext cx="9163235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Electronic Drum Kit sound?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a lead line that seems to fit the chords in your progression.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 explore the </a:t>
            </a:r>
            <a:r>
              <a:rPr lang="en-US" b="1" dirty="0"/>
              <a:t>LEAD notes </a:t>
            </a:r>
            <a:r>
              <a:rPr lang="en-US" dirty="0"/>
              <a:t>for the chords </a:t>
            </a:r>
            <a:r>
              <a:rPr lang="en-US" b="1" dirty="0"/>
              <a:t>and explore the scale.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notes in the scale</a:t>
            </a:r>
            <a:r>
              <a:rPr lang="mr-IN" dirty="0"/>
              <a:t>…</a:t>
            </a:r>
            <a:r>
              <a:rPr lang="en-GB" dirty="0"/>
              <a:t>.do these work?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mr-IN" dirty="0"/>
              <a:t>…</a:t>
            </a:r>
            <a:r>
              <a:rPr lang="en-GB" dirty="0"/>
              <a:t>.you do not need  to try and copy the notes used in the video. Explore your own!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2974" y="2476497"/>
            <a:ext cx="452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10:27-11:30  Video reference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4" y="70564"/>
            <a:ext cx="1999085" cy="18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5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E5AAD8-0C1B-7844-9383-33013A10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MIDI Drum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2234CB-DBC3-F042-B12F-E020ADC46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773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Each element of a MIDI drum kit is mapped to a different key on the keyboard as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D3F021E-F77D-7549-A32E-8FA7838F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3" y="2178906"/>
            <a:ext cx="4671674" cy="3122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A4E97A4-7015-9D43-B0C7-625C06C56518}"/>
              </a:ext>
            </a:extLst>
          </p:cNvPr>
          <p:cNvSpPr txBox="1"/>
          <p:nvPr/>
        </p:nvSpPr>
        <p:spPr>
          <a:xfrm>
            <a:off x="2140093" y="493162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97611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72079" y="332954"/>
            <a:ext cx="6168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Layering the ‘Kick’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04927" y="1350869"/>
            <a:ext cx="6771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section helps you layer the KICK with the  ‘Beats’ track.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19801"/>
            <a:ext cx="675056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Electronic Drum Kit: Kick?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layering up another Kick sound.</a:t>
            </a:r>
          </a:p>
          <a:p>
            <a:r>
              <a:rPr lang="en-US" dirty="0"/>
              <a:t>explore the </a:t>
            </a:r>
            <a:r>
              <a:rPr lang="en-US" b="1" dirty="0"/>
              <a:t>Kick sounds </a:t>
            </a:r>
            <a:r>
              <a:rPr lang="en-US" dirty="0"/>
              <a:t>that might fit with the existing Beats track.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sound of each kick sound.</a:t>
            </a:r>
          </a:p>
          <a:p>
            <a:pPr marL="285750" indent="-285750">
              <a:buFontTx/>
              <a:buChar char="-"/>
            </a:pPr>
            <a:r>
              <a:rPr lang="en-US" dirty="0"/>
              <a:t> you might explore using EQ to blend the sounds together?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444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11:30-13:20  Video reference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0" y="0"/>
            <a:ext cx="1755677" cy="17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2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36924" y="332954"/>
            <a:ext cx="66847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Layering the ‘Snare’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04927" y="1350869"/>
            <a:ext cx="6750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section helps you layer the SNARE with the  ‘Beats’ track.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19801"/>
            <a:ext cx="686598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Electronic Drum Kit: Snare?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layering up another Kick sound.</a:t>
            </a:r>
          </a:p>
          <a:p>
            <a:r>
              <a:rPr lang="en-US" dirty="0"/>
              <a:t>explore the </a:t>
            </a:r>
            <a:r>
              <a:rPr lang="en-US" b="1" dirty="0"/>
              <a:t>Snare sounds </a:t>
            </a:r>
            <a:r>
              <a:rPr lang="en-US" dirty="0"/>
              <a:t>that might fit with the existing Beats track.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sound of each kick sound.</a:t>
            </a:r>
          </a:p>
          <a:p>
            <a:pPr marL="285750" indent="-285750">
              <a:buFontTx/>
              <a:buChar char="-"/>
            </a:pPr>
            <a:r>
              <a:rPr lang="en-US" dirty="0"/>
              <a:t> you might explore using </a:t>
            </a:r>
            <a:r>
              <a:rPr lang="en-US" b="1" dirty="0"/>
              <a:t>VOLUME</a:t>
            </a:r>
            <a:r>
              <a:rPr lang="en-US" dirty="0"/>
              <a:t> to blend the sounds together?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444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11:30-13:20  Video reference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86" y="0"/>
            <a:ext cx="1894338" cy="189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2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83764" y="332954"/>
            <a:ext cx="6169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Mixing the ‘Snare’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44662" y="1350869"/>
            <a:ext cx="5039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section helps you blend the Snare sound.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125749"/>
            <a:ext cx="802605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1. Explore E</a:t>
            </a:r>
            <a:r>
              <a:rPr lang="fr-FR" sz="2400" b="1" dirty="0">
                <a:solidFill>
                  <a:schemeClr val="accent6">
                    <a:lumMod val="50000"/>
                  </a:schemeClr>
                </a:solidFill>
              </a:rPr>
              <a:t>Q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 on the Snare track.</a:t>
            </a:r>
          </a:p>
          <a:p>
            <a:r>
              <a:rPr lang="en-US" dirty="0"/>
              <a:t>Explore EQ to shape </a:t>
            </a:r>
            <a:r>
              <a:rPr lang="en-US" b="1" dirty="0"/>
              <a:t>the Snare sounds </a:t>
            </a:r>
            <a:r>
              <a:rPr lang="en-US" dirty="0"/>
              <a:t>that might fit with the existing Beats track.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sound of each Snare sound.</a:t>
            </a:r>
          </a:p>
          <a:p>
            <a:pPr marL="285750" indent="-285750">
              <a:buFontTx/>
              <a:buChar char="-"/>
            </a:pPr>
            <a:r>
              <a:rPr lang="en-US" dirty="0"/>
              <a:t> you might explore using EQ to blend the sounds together?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Removing </a:t>
            </a:r>
            <a:r>
              <a:rPr lang="en-US" b="1" dirty="0"/>
              <a:t>High frequencies </a:t>
            </a:r>
            <a:r>
              <a:rPr lang="en-US" dirty="0"/>
              <a:t>with EQ to help blend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444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13:20-16:15  Video reference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86" y="0"/>
            <a:ext cx="1894338" cy="189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23559"/>
            <a:ext cx="9144000" cy="1763519"/>
          </a:xfrm>
        </p:spPr>
        <p:txBody>
          <a:bodyPr>
            <a:normAutofit/>
          </a:bodyPr>
          <a:lstStyle/>
          <a:p>
            <a:r>
              <a:rPr lang="en-US" sz="5400" b="1" dirty="0"/>
              <a:t>Technology for Composition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479" t="6244" r="34409"/>
          <a:stretch/>
        </p:blipFill>
        <p:spPr>
          <a:xfrm>
            <a:off x="1582179" y="2134579"/>
            <a:ext cx="6013823" cy="4825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46E4A3A-14DB-F34D-BBA8-314C7291C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846" y="3551441"/>
            <a:ext cx="1546672" cy="7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0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36924" y="332954"/>
            <a:ext cx="688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Adding an ‘808 Clap’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21945" y="1390656"/>
            <a:ext cx="5192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section helps you blend a classic ‘808 Clap’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19801"/>
            <a:ext cx="701987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another Software Instrument Track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select a sound from the Library window: Electronic Drums: 808?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layering up another Kick sound.</a:t>
            </a:r>
          </a:p>
          <a:p>
            <a:r>
              <a:rPr lang="en-US" dirty="0"/>
              <a:t>explore the </a:t>
            </a:r>
            <a:r>
              <a:rPr lang="en-US" b="1" dirty="0"/>
              <a:t>Clap sounds </a:t>
            </a:r>
            <a:r>
              <a:rPr lang="en-US" dirty="0"/>
              <a:t>that might fit with the existing Beats track.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consider the sound of each Snare Clap  sound.</a:t>
            </a:r>
          </a:p>
          <a:p>
            <a:pPr marL="285750" indent="-285750">
              <a:buFontTx/>
              <a:buChar char="-"/>
            </a:pPr>
            <a:r>
              <a:rPr lang="en-US" dirty="0"/>
              <a:t> you might explore using EQ or Volume to blend the sounds together?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3620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16:15-  Video reference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25"/>
          <a:stretch/>
        </p:blipFill>
        <p:spPr>
          <a:xfrm>
            <a:off x="350929" y="129234"/>
            <a:ext cx="1885995" cy="16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1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7449" y="340843"/>
            <a:ext cx="83870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Blending additional parts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7541" y="1400042"/>
            <a:ext cx="7336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section helps you to continue your composition development.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19801"/>
            <a:ext cx="83022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additional audio and MIDI Tracks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explore Audio Loop sounds that you feel fit your composition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Audio Loops,  EQ and Automation </a:t>
            </a:r>
          </a:p>
          <a:p>
            <a:r>
              <a:rPr lang="en-US" dirty="0"/>
              <a:t>Explore Audio Loops</a:t>
            </a:r>
          </a:p>
          <a:p>
            <a:pPr marL="285750" indent="-285750">
              <a:buFontTx/>
              <a:buChar char="-"/>
            </a:pPr>
            <a:r>
              <a:rPr lang="en-US" dirty="0"/>
              <a:t> consider how Audio Loops may layer and blend your sounds together.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might explore how these can be blended together through EQ and Automation.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477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17:20 onwards Video reference</a:t>
            </a:r>
          </a:p>
        </p:txBody>
      </p:sp>
    </p:spTree>
    <p:extLst>
      <p:ext uri="{BB962C8B-B14F-4D97-AF65-F5344CB8AC3E}">
        <p14:creationId xmlns:p14="http://schemas.microsoft.com/office/powerpoint/2010/main" val="358282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98370"/>
            <a:ext cx="9144000" cy="218676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72816" y="364875"/>
            <a:ext cx="6078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</a:rPr>
              <a:t> Your Composition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32199" y="1400042"/>
            <a:ext cx="453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Export your composition as an audio file.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250" y="3319801"/>
            <a:ext cx="83022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Create additional audio and MIDI Tracks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 explore Audio Loop sounds that you feel fit your composition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2. Explore Audio Loops,  EQ and Automation </a:t>
            </a:r>
          </a:p>
          <a:p>
            <a:r>
              <a:rPr lang="en-US" dirty="0"/>
              <a:t>Explore Audio Loops</a:t>
            </a:r>
          </a:p>
          <a:p>
            <a:pPr marL="285750" indent="-285750">
              <a:buFontTx/>
              <a:buChar char="-"/>
            </a:pPr>
            <a:r>
              <a:rPr lang="en-US" dirty="0"/>
              <a:t> consider how Audio Loops may layer and blend your sounds together.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 might explore how these can be blended together through EQ and Automation.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250" y="2350001"/>
            <a:ext cx="477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17:20 onwards Video reference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4" y="0"/>
            <a:ext cx="1983432" cy="19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34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2147" y="0"/>
            <a:ext cx="523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03" y="1390881"/>
            <a:ext cx="85138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15968"/>
                </a:solidFill>
              </a:rPr>
              <a:t>Do you feel able to:</a:t>
            </a:r>
          </a:p>
          <a:p>
            <a:endParaRPr lang="en-US" sz="3200" dirty="0">
              <a:solidFill>
                <a:srgbClr val="215968"/>
              </a:solidFill>
            </a:endParaRP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Use a MIDI sequencer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Use a MIDI controller keyboard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Layer parts together to create a composition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Blend sounds together through mixing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503" y="4664490"/>
            <a:ext cx="80393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15968"/>
                </a:solidFill>
              </a:rPr>
              <a:t>Do you feel able to:</a:t>
            </a:r>
          </a:p>
          <a:p>
            <a:endParaRPr lang="en-US" sz="3200" dirty="0">
              <a:solidFill>
                <a:srgbClr val="215968"/>
              </a:solidFill>
            </a:endParaRP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Explore sound creation using </a:t>
            </a:r>
            <a:r>
              <a:rPr lang="en-US" sz="3200" dirty="0" err="1"/>
              <a:t>synthesisers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5442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940C60-5892-DA4D-AD19-AC1F4D850A5D}"/>
              </a:ext>
            </a:extLst>
          </p:cNvPr>
          <p:cNvSpPr txBox="1"/>
          <p:nvPr/>
        </p:nvSpPr>
        <p:spPr>
          <a:xfrm>
            <a:off x="2804845" y="2753475"/>
            <a:ext cx="35221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THE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8C47848-1D85-CF4F-9C12-A1DEFAD44C33}"/>
              </a:ext>
            </a:extLst>
          </p:cNvPr>
          <p:cNvSpPr txBox="1"/>
          <p:nvPr/>
        </p:nvSpPr>
        <p:spPr>
          <a:xfrm>
            <a:off x="2493766" y="2384143"/>
            <a:ext cx="414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hope you have enjoyed the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A4E1CAC-F5D0-B543-A2AE-2D9B2023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204" y="5473227"/>
            <a:ext cx="2443551" cy="12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2147" y="0"/>
            <a:ext cx="523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03" y="1390881"/>
            <a:ext cx="85138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15968"/>
                </a:solidFill>
              </a:rPr>
              <a:t>By the end of today you will be able to:</a:t>
            </a:r>
          </a:p>
          <a:p>
            <a:endParaRPr lang="en-US" sz="3200" dirty="0">
              <a:solidFill>
                <a:srgbClr val="215968"/>
              </a:solidFill>
            </a:endParaRP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Use a MIDI sequencer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Use a MIDI controller keyboard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Layer parts together to create a composition</a:t>
            </a: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Blend sounds together through mixing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503" y="4664490"/>
            <a:ext cx="80393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15968"/>
                </a:solidFill>
              </a:rPr>
              <a:t>You might be able to:</a:t>
            </a:r>
          </a:p>
          <a:p>
            <a:endParaRPr lang="en-US" sz="3200" dirty="0">
              <a:solidFill>
                <a:srgbClr val="215968"/>
              </a:solidFill>
            </a:endParaRPr>
          </a:p>
          <a:p>
            <a:pPr marL="908050" indent="-457200">
              <a:buFont typeface="Arial"/>
              <a:buChar char="•"/>
            </a:pPr>
            <a:r>
              <a:rPr lang="en-US" sz="3200" dirty="0"/>
              <a:t>Explore sound creation using </a:t>
            </a:r>
            <a:r>
              <a:rPr lang="en-US" sz="3200" dirty="0" err="1"/>
              <a:t>synthesisers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2147" y="0"/>
            <a:ext cx="523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SCHEDULE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03" y="1390881"/>
            <a:ext cx="83459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15968"/>
                </a:solidFill>
              </a:rPr>
              <a:t>Morning session</a:t>
            </a:r>
          </a:p>
          <a:p>
            <a:r>
              <a:rPr lang="en-US" sz="3200" dirty="0" smtClean="0">
                <a:solidFill>
                  <a:srgbClr val="215968"/>
                </a:solidFill>
              </a:rPr>
              <a:t>Introduce </a:t>
            </a:r>
            <a:r>
              <a:rPr lang="en-US" sz="3200" dirty="0">
                <a:solidFill>
                  <a:srgbClr val="215968"/>
                </a:solidFill>
              </a:rPr>
              <a:t>and setup technology</a:t>
            </a:r>
            <a:endParaRPr lang="en-US" sz="3200" b="1" dirty="0">
              <a:solidFill>
                <a:srgbClr val="215968"/>
              </a:solidFill>
            </a:endParaRPr>
          </a:p>
          <a:p>
            <a:r>
              <a:rPr lang="en-US" sz="3200" dirty="0" smtClean="0">
                <a:solidFill>
                  <a:srgbClr val="215968"/>
                </a:solidFill>
              </a:rPr>
              <a:t>Begin </a:t>
            </a:r>
            <a:r>
              <a:rPr lang="en-US" sz="3200" dirty="0">
                <a:solidFill>
                  <a:srgbClr val="215968"/>
                </a:solidFill>
              </a:rPr>
              <a:t>to compose.</a:t>
            </a:r>
          </a:p>
          <a:p>
            <a:r>
              <a:rPr lang="en-US" sz="3200" dirty="0" smtClean="0">
                <a:solidFill>
                  <a:srgbClr val="215968"/>
                </a:solidFill>
              </a:rPr>
              <a:t>Add </a:t>
            </a:r>
            <a:r>
              <a:rPr lang="en-US" sz="3200" dirty="0">
                <a:solidFill>
                  <a:srgbClr val="215968"/>
                </a:solidFill>
              </a:rPr>
              <a:t>and layer parts to composition.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503" y="4227544"/>
            <a:ext cx="83459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215968"/>
                </a:solidFill>
              </a:rPr>
              <a:t>Afternoon session</a:t>
            </a:r>
          </a:p>
          <a:p>
            <a:r>
              <a:rPr lang="en-US" sz="3200" dirty="0" smtClean="0">
                <a:solidFill>
                  <a:srgbClr val="215968"/>
                </a:solidFill>
              </a:rPr>
              <a:t>Develop </a:t>
            </a:r>
            <a:r>
              <a:rPr lang="en-US" sz="3200" dirty="0">
                <a:solidFill>
                  <a:srgbClr val="215968"/>
                </a:solidFill>
              </a:rPr>
              <a:t>sounds within composition</a:t>
            </a:r>
            <a:r>
              <a:rPr lang="en-US" sz="3200" b="1" dirty="0">
                <a:solidFill>
                  <a:srgbClr val="215968"/>
                </a:solidFill>
              </a:rPr>
              <a:t>.</a:t>
            </a:r>
          </a:p>
          <a:p>
            <a:r>
              <a:rPr lang="en-US" sz="3200" dirty="0" smtClean="0">
                <a:solidFill>
                  <a:srgbClr val="215968"/>
                </a:solidFill>
              </a:rPr>
              <a:t>Listen </a:t>
            </a:r>
            <a:r>
              <a:rPr lang="en-US" sz="3200" dirty="0">
                <a:solidFill>
                  <a:srgbClr val="215968"/>
                </a:solidFill>
              </a:rPr>
              <a:t>to Compositions.</a:t>
            </a:r>
          </a:p>
          <a:p>
            <a:r>
              <a:rPr lang="en-US" sz="3200" dirty="0" smtClean="0">
                <a:solidFill>
                  <a:srgbClr val="215968"/>
                </a:solidFill>
              </a:rPr>
              <a:t>Guided </a:t>
            </a:r>
            <a:r>
              <a:rPr lang="en-US" sz="3200" dirty="0">
                <a:solidFill>
                  <a:srgbClr val="215968"/>
                </a:solidFill>
              </a:rPr>
              <a:t>tour and feedback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03894" y="3494512"/>
            <a:ext cx="4794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Lunch Break  (30mins)</a:t>
            </a:r>
          </a:p>
        </p:txBody>
      </p:sp>
    </p:spTree>
    <p:extLst>
      <p:ext uri="{BB962C8B-B14F-4D97-AF65-F5344CB8AC3E}">
        <p14:creationId xmlns:p14="http://schemas.microsoft.com/office/powerpoint/2010/main" val="3140970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0105" y="-2533"/>
            <a:ext cx="7181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Introduce Technology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04" y="1216694"/>
            <a:ext cx="3363559" cy="23544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9908" b="29095"/>
          <a:stretch/>
        </p:blipFill>
        <p:spPr>
          <a:xfrm>
            <a:off x="3170243" y="3386015"/>
            <a:ext cx="2617838" cy="952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5343" y="1824766"/>
            <a:ext cx="160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Apple </a:t>
            </a:r>
            <a:r>
              <a:rPr lang="en-US" sz="2400" b="1" dirty="0" err="1"/>
              <a:t>imac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056889" y="2947092"/>
            <a:ext cx="6303917" cy="3018807"/>
            <a:chOff x="2056889" y="2929451"/>
            <a:chExt cx="6303917" cy="30188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t="27387" b="26712"/>
            <a:stretch/>
          </p:blipFill>
          <p:spPr>
            <a:xfrm>
              <a:off x="3068916" y="4497049"/>
              <a:ext cx="2883747" cy="132368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188817" y="4747930"/>
              <a:ext cx="2171989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MIDI Controller</a:t>
              </a:r>
            </a:p>
            <a:p>
              <a:pPr algn="ctr"/>
              <a:r>
                <a:rPr lang="en-US" sz="2400" b="1" dirty="0"/>
                <a:t>Keyboard</a:t>
              </a:r>
            </a:p>
            <a:p>
              <a:pPr algn="ctr"/>
              <a:r>
                <a:rPr lang="en-US" sz="2400" dirty="0"/>
                <a:t>(no sounds)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056889" y="2929451"/>
              <a:ext cx="1071646" cy="2176022"/>
            </a:xfrm>
            <a:custGeom>
              <a:avLst/>
              <a:gdLst>
                <a:gd name="connsiteX0" fmla="*/ 1058325 w 1071646"/>
                <a:gd name="connsiteY0" fmla="*/ 2176022 h 2176022"/>
                <a:gd name="connsiteX1" fmla="*/ 68 w 1071646"/>
                <a:gd name="connsiteY1" fmla="*/ 483016 h 2176022"/>
                <a:gd name="connsiteX2" fmla="*/ 1005412 w 1071646"/>
                <a:gd name="connsiteY2" fmla="*/ 33311 h 2176022"/>
                <a:gd name="connsiteX3" fmla="*/ 978956 w 1071646"/>
                <a:gd name="connsiteY3" fmla="*/ 33311 h 217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646" h="2176022">
                  <a:moveTo>
                    <a:pt x="1058325" y="2176022"/>
                  </a:moveTo>
                  <a:cubicBezTo>
                    <a:pt x="533606" y="1508078"/>
                    <a:pt x="8887" y="840134"/>
                    <a:pt x="68" y="483016"/>
                  </a:cubicBezTo>
                  <a:cubicBezTo>
                    <a:pt x="-8751" y="125898"/>
                    <a:pt x="842264" y="108262"/>
                    <a:pt x="1005412" y="33311"/>
                  </a:cubicBezTo>
                  <a:cubicBezTo>
                    <a:pt x="1168560" y="-41640"/>
                    <a:pt x="978956" y="33311"/>
                    <a:pt x="978956" y="33311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56889" y="3201349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USB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705361" y="3736400"/>
            <a:ext cx="1441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Keyboard/mouse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721" y="3234522"/>
            <a:ext cx="749484" cy="104042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05BD3267-052C-8240-A6D0-EF966ABDFBBF}"/>
              </a:ext>
            </a:extLst>
          </p:cNvPr>
          <p:cNvGrpSpPr/>
          <p:nvPr/>
        </p:nvGrpSpPr>
        <p:grpSpPr>
          <a:xfrm>
            <a:off x="346068" y="3782567"/>
            <a:ext cx="3075226" cy="732123"/>
            <a:chOff x="346068" y="3782567"/>
            <a:chExt cx="3075226" cy="73212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D40E5EC1-7842-8646-AD5C-0DA18CE4C46F}"/>
                </a:ext>
              </a:extLst>
            </p:cNvPr>
            <p:cNvCxnSpPr>
              <a:cxnSpLocks/>
            </p:cNvCxnSpPr>
            <p:nvPr/>
          </p:nvCxnSpPr>
          <p:spPr>
            <a:xfrm>
              <a:off x="1551398" y="3945276"/>
              <a:ext cx="1869896" cy="56941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1268E79-1B03-1C40-9701-10CD185F9D09}"/>
                </a:ext>
              </a:extLst>
            </p:cNvPr>
            <p:cNvSpPr txBox="1"/>
            <p:nvPr/>
          </p:nvSpPr>
          <p:spPr>
            <a:xfrm>
              <a:off x="346068" y="3782567"/>
              <a:ext cx="12053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Power button</a:t>
              </a:r>
            </a:p>
            <a:p>
              <a:r>
                <a:rPr lang="en-US" sz="1400" b="1" dirty="0">
                  <a:solidFill>
                    <a:srgbClr val="FF0000"/>
                  </a:solidFill>
                </a:rPr>
                <a:t>(hold in)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78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8666" y="248557"/>
            <a:ext cx="7247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Headphone Socket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79535" y="2834442"/>
            <a:ext cx="312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Rear of screen </a:t>
            </a:r>
            <a:r>
              <a:rPr lang="en-US" dirty="0"/>
              <a:t>(right hand side)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84" r="44796"/>
          <a:stretch/>
        </p:blipFill>
        <p:spPr>
          <a:xfrm>
            <a:off x="216927" y="1664046"/>
            <a:ext cx="5498073" cy="51939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35125" y="2913817"/>
            <a:ext cx="884570" cy="7778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7049" y="-95250"/>
            <a:ext cx="5793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Sound Volume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16035" y="2834442"/>
            <a:ext cx="177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(right hand side)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25" y="1619250"/>
            <a:ext cx="7620000" cy="444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8375" y="1015663"/>
            <a:ext cx="265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Keyboard; Close 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98875" y="16986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4772" y="1698625"/>
            <a:ext cx="75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Down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83522" y="1702832"/>
            <a:ext cx="45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5023" y="-6171"/>
            <a:ext cx="4435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Logging 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9402" y="2003782"/>
            <a:ext cx="279956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</a:t>
            </a:r>
            <a:r>
              <a:rPr lang="en-US" dirty="0"/>
              <a:t>               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7527" y="1228209"/>
            <a:ext cx="453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your mouse, two boxes appear on screen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9402" y="2596753"/>
            <a:ext cx="279956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Enter Password                   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2835" y="3234293"/>
            <a:ext cx="8648289" cy="992327"/>
            <a:chOff x="352835" y="3234293"/>
            <a:chExt cx="8648289" cy="992327"/>
          </a:xfrm>
        </p:grpSpPr>
        <p:sp>
          <p:nvSpPr>
            <p:cNvPr id="5" name="TextBox 4"/>
            <p:cNvSpPr txBox="1"/>
            <p:nvPr/>
          </p:nvSpPr>
          <p:spPr>
            <a:xfrm>
              <a:off x="352836" y="3234293"/>
              <a:ext cx="2474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Usernames (temporary)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52835" y="3580289"/>
              <a:ext cx="86482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dirty="0"/>
                <a:t>Z1027584 , Z1027585 , Z1027586 , Z1027587 , Z1027588 , Z1027589 , Z1027590 , Z1027591 , Z1027592 , Z1027593 , Z1027594 , Z1027595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8586" y="4842847"/>
            <a:ext cx="3758696" cy="707886"/>
            <a:chOff x="1908586" y="4842847"/>
            <a:chExt cx="3758696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1908586" y="5038209"/>
              <a:ext cx="1107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Password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366402" y="4842847"/>
              <a:ext cx="230088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dmdj3$ed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468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23" y="1964"/>
            <a:ext cx="7286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Accessing the 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4868" y="1268234"/>
            <a:ext cx="62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 Open a Browser from the Dock at the bottom of your screen,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256313" y="1920079"/>
            <a:ext cx="2283426" cy="1284657"/>
            <a:chOff x="1256313" y="1920079"/>
            <a:chExt cx="2283426" cy="12846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1608" y="1999454"/>
              <a:ext cx="868363" cy="8683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56313" y="28354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Chrome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9971" y="1920079"/>
              <a:ext cx="1389768" cy="104232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506276" y="2835404"/>
              <a:ext cx="733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Safari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25" y="1948259"/>
            <a:ext cx="4286250" cy="24110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705412" y="1637566"/>
            <a:ext cx="1152338" cy="2561309"/>
          </a:xfrm>
          <a:prstGeom prst="straightConnector1">
            <a:avLst/>
          </a:prstGeom>
          <a:ln w="730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59153" y="4498443"/>
            <a:ext cx="8329222" cy="1818570"/>
            <a:chOff x="259153" y="4498443"/>
            <a:chExt cx="8329222" cy="1818570"/>
          </a:xfrm>
        </p:grpSpPr>
        <p:sp>
          <p:nvSpPr>
            <p:cNvPr id="12" name="TextBox 11"/>
            <p:cNvSpPr txBox="1"/>
            <p:nvPr/>
          </p:nvSpPr>
          <p:spPr>
            <a:xfrm>
              <a:off x="259153" y="4498443"/>
              <a:ext cx="4439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2. Type the following text in the Address Bar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8250" y="4683109"/>
              <a:ext cx="3540125" cy="1633904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>
              <a:off x="4698777" y="4683109"/>
              <a:ext cx="931789" cy="345173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30015" y="4849536"/>
            <a:ext cx="43803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http:/</a:t>
            </a:r>
            <a:r>
              <a:rPr lang="en-US" sz="3200" dirty="0" smtClean="0">
                <a:solidFill>
                  <a:srgbClr val="FF0000"/>
                </a:solidFill>
              </a:rPr>
              <a:t>/</a:t>
            </a:r>
            <a:r>
              <a:rPr lang="en-US" sz="3200" dirty="0" err="1" smtClean="0">
                <a:solidFill>
                  <a:srgbClr val="FF0000"/>
                </a:solidFill>
              </a:rPr>
              <a:t>digmusic,github.io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6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1337</Words>
  <Application>Microsoft Macintosh PowerPoint</Application>
  <PresentationFormat>On-screen Show (4:3)</PresentationFormat>
  <Paragraphs>192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Technology for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MIDI Drum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for Composition</dc:title>
  <dc:creator>Admin</dc:creator>
  <cp:lastModifiedBy>IW</cp:lastModifiedBy>
  <cp:revision>188</cp:revision>
  <dcterms:created xsi:type="dcterms:W3CDTF">2019-02-27T17:14:50Z</dcterms:created>
  <dcterms:modified xsi:type="dcterms:W3CDTF">2019-06-27T21:02:42Z</dcterms:modified>
</cp:coreProperties>
</file>